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89" r:id="rId3"/>
    <p:sldId id="279" r:id="rId4"/>
    <p:sldId id="323" r:id="rId5"/>
    <p:sldId id="280" r:id="rId6"/>
    <p:sldId id="334" r:id="rId7"/>
    <p:sldId id="324" r:id="rId8"/>
    <p:sldId id="333" r:id="rId9"/>
    <p:sldId id="326" r:id="rId10"/>
    <p:sldId id="327" r:id="rId11"/>
    <p:sldId id="325" r:id="rId12"/>
    <p:sldId id="328" r:id="rId13"/>
    <p:sldId id="329" r:id="rId14"/>
    <p:sldId id="330" r:id="rId15"/>
    <p:sldId id="331" r:id="rId16"/>
    <p:sldId id="332" r:id="rId17"/>
    <p:sldId id="335" r:id="rId1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BFF0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5266"/>
    <p:restoredTop sz="96208"/>
  </p:normalViewPr>
  <p:slideViewPr>
    <p:cSldViewPr snapToGrid="0" snapToObjects="1">
      <p:cViewPr varScale="1">
        <p:scale>
          <a:sx n="127" d="100"/>
          <a:sy n="127" d="100"/>
        </p:scale>
        <p:origin x="1192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6/18/24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6/18/24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6/18/24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6/18/24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6/18/24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6/18/24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6/18/24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6/18/24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6/18/24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6/18/24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6/18/24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6/18/24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6/18/24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6/18/24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6/18/24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6/18/24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6/18/24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58" r:id="rId15"/>
    <p:sldLayoutId id="214748365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CC6CCB-B9FC-FF4F-9CE1-16DB4D78686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175480" y="758144"/>
            <a:ext cx="9297987" cy="5735124"/>
          </a:xfrm>
        </p:spPr>
        <p:txBody>
          <a:bodyPr>
            <a:normAutofit/>
          </a:bodyPr>
          <a:lstStyle/>
          <a:p>
            <a:r>
              <a:rPr lang="en-US" dirty="0"/>
              <a:t>California Football Officials Association</a:t>
            </a:r>
            <a:br>
              <a:rPr lang="en-US" dirty="0"/>
            </a:br>
            <a:br>
              <a:rPr lang="en-US" dirty="0"/>
            </a:br>
            <a:r>
              <a:rPr lang="en-US" sz="3600" b="1" dirty="0"/>
              <a:t>June 2024</a:t>
            </a:r>
            <a:br>
              <a:rPr lang="en-US" dirty="0"/>
            </a:br>
            <a:r>
              <a:rPr lang="en-US" dirty="0"/>
              <a:t>2024-2026 Mechanics Changes</a:t>
            </a:r>
            <a:br>
              <a:rPr lang="en-US" sz="2700" dirty="0"/>
            </a:br>
            <a:endParaRPr lang="en-US" dirty="0"/>
          </a:p>
        </p:txBody>
      </p:sp>
      <p:pic>
        <p:nvPicPr>
          <p:cNvPr id="9" name="Picture 8" descr="A logo of a football&#10;&#10;Description automatically generated">
            <a:extLst>
              <a:ext uri="{FF2B5EF4-FFF2-40B4-BE49-F238E27FC236}">
                <a16:creationId xmlns:a16="http://schemas.microsoft.com/office/drawing/2014/main" id="{F542BA4D-B7F3-7A5B-7332-AB988872DF6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27172" y="4732283"/>
            <a:ext cx="2514600" cy="1943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239650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123CF3-45EE-304F-AF15-B8C8F5DC39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40156" y="194468"/>
            <a:ext cx="8911687" cy="664176"/>
          </a:xfrm>
        </p:spPr>
        <p:txBody>
          <a:bodyPr>
            <a:normAutofit/>
          </a:bodyPr>
          <a:lstStyle/>
          <a:p>
            <a:r>
              <a:rPr lang="en-US" dirty="0"/>
              <a:t>Flank Changes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34E8DA8-7B62-4247-9287-977E1C03A83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7711" y="1090246"/>
            <a:ext cx="10600799" cy="5767754"/>
          </a:xfrm>
        </p:spPr>
        <p:txBody>
          <a:bodyPr>
            <a:normAutofit/>
          </a:bodyPr>
          <a:lstStyle/>
          <a:p>
            <a:r>
              <a:rPr lang="en-US" sz="2400" dirty="0"/>
              <a:t>The following have been added to the CFOA Mechanics Manual:</a:t>
            </a:r>
          </a:p>
          <a:p>
            <a:pPr lvl="1"/>
            <a:r>
              <a:rPr lang="en-US" sz="2400" dirty="0"/>
              <a:t> H will walk off penalty enforcement with the U, LJ will hold the enforcement spot and confirm the enforcement is correct</a:t>
            </a:r>
          </a:p>
          <a:p>
            <a:pPr lvl="1"/>
            <a:r>
              <a:rPr lang="en-US" sz="2400" dirty="0"/>
              <a:t> Limit movement based on down and distance</a:t>
            </a:r>
          </a:p>
          <a:p>
            <a:pPr lvl="1"/>
            <a:r>
              <a:rPr lang="en-US" sz="2400" dirty="0"/>
              <a:t> H and L will always line up on the Team R restraining line for a free kick</a:t>
            </a:r>
          </a:p>
          <a:p>
            <a:pPr lvl="1"/>
            <a:r>
              <a:rPr lang="en-US" sz="2400" dirty="0"/>
              <a:t> H and L will now stay on the LOS for any scoring scrimmage kicks at/inside the B-20 </a:t>
            </a:r>
          </a:p>
          <a:p>
            <a:endParaRPr lang="en-US" sz="2600" dirty="0"/>
          </a:p>
          <a:p>
            <a:endParaRPr lang="en-US" sz="2400" b="1" u="sng" dirty="0"/>
          </a:p>
        </p:txBody>
      </p:sp>
      <p:pic>
        <p:nvPicPr>
          <p:cNvPr id="5" name="Picture 4" descr="A logo of a football&#10;&#10;Description automatically generated">
            <a:extLst>
              <a:ext uri="{FF2B5EF4-FFF2-40B4-BE49-F238E27FC236}">
                <a16:creationId xmlns:a16="http://schemas.microsoft.com/office/drawing/2014/main" id="{1E2B02F2-F4D5-4390-43D5-1540CB756FA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64289" y="5561763"/>
            <a:ext cx="1677483" cy="12962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704364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123CF3-45EE-304F-AF15-B8C8F5DC39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40156" y="194468"/>
            <a:ext cx="8911687" cy="664176"/>
          </a:xfrm>
        </p:spPr>
        <p:txBody>
          <a:bodyPr>
            <a:normAutofit/>
          </a:bodyPr>
          <a:lstStyle/>
          <a:p>
            <a:r>
              <a:rPr lang="en-US" dirty="0"/>
              <a:t>Umpire Changes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34E8DA8-7B62-4247-9287-977E1C03A83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7711" y="1090246"/>
            <a:ext cx="10600799" cy="5767754"/>
          </a:xfrm>
        </p:spPr>
        <p:txBody>
          <a:bodyPr>
            <a:normAutofit/>
          </a:bodyPr>
          <a:lstStyle/>
          <a:p>
            <a:r>
              <a:rPr lang="en-US" sz="2400" dirty="0"/>
              <a:t>The following have been added to the CFOA Mechanics Manual:</a:t>
            </a:r>
          </a:p>
          <a:p>
            <a:pPr lvl="1"/>
            <a:r>
              <a:rPr lang="en-US" sz="2400" dirty="0"/>
              <a:t> Umpire should wear 2 down indicators, one for the down and one for the lateral position of the ball</a:t>
            </a:r>
          </a:p>
          <a:p>
            <a:pPr lvl="1"/>
            <a:r>
              <a:rPr lang="en-US" sz="2400" dirty="0"/>
              <a:t> Pre-Snap mechanics updated </a:t>
            </a:r>
          </a:p>
          <a:p>
            <a:pPr lvl="1"/>
            <a:r>
              <a:rPr lang="en-US" sz="2400" dirty="0"/>
              <a:t> Short passes, especially in the middle of the field, the Umpire should now turn with the pass to help rule on the catch </a:t>
            </a:r>
          </a:p>
          <a:p>
            <a:pPr lvl="1"/>
            <a:endParaRPr lang="en-US" sz="2400" dirty="0"/>
          </a:p>
          <a:p>
            <a:endParaRPr lang="en-US" sz="2600" dirty="0"/>
          </a:p>
          <a:p>
            <a:endParaRPr lang="en-US" sz="2400" b="1" u="sng" dirty="0"/>
          </a:p>
        </p:txBody>
      </p:sp>
      <p:pic>
        <p:nvPicPr>
          <p:cNvPr id="5" name="Picture 4" descr="A logo of a football&#10;&#10;Description automatically generated">
            <a:extLst>
              <a:ext uri="{FF2B5EF4-FFF2-40B4-BE49-F238E27FC236}">
                <a16:creationId xmlns:a16="http://schemas.microsoft.com/office/drawing/2014/main" id="{35535193-B44A-7A0A-F0C3-1E61AC809D7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64289" y="5561763"/>
            <a:ext cx="1677483" cy="12962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186990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123CF3-45EE-304F-AF15-B8C8F5DC39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40156" y="194468"/>
            <a:ext cx="8911687" cy="664176"/>
          </a:xfrm>
        </p:spPr>
        <p:txBody>
          <a:bodyPr>
            <a:normAutofit/>
          </a:bodyPr>
          <a:lstStyle/>
          <a:p>
            <a:r>
              <a:rPr lang="en-US" dirty="0"/>
              <a:t>Free Kick Mechanic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34E8DA8-7B62-4247-9287-977E1C03A83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95393" y="1090246"/>
            <a:ext cx="5633117" cy="5767754"/>
          </a:xfrm>
        </p:spPr>
        <p:txBody>
          <a:bodyPr>
            <a:normAutofit/>
          </a:bodyPr>
          <a:lstStyle/>
          <a:p>
            <a:r>
              <a:rPr lang="en-US" sz="2000" dirty="0"/>
              <a:t>The Umpire will now start on the goal line, opposite the Referee. </a:t>
            </a:r>
          </a:p>
          <a:p>
            <a:pPr lvl="1"/>
            <a:r>
              <a:rPr lang="en-US" sz="1800" dirty="0"/>
              <a:t>U has the flexibility to move as far up to the R-20, without having to turn your back to action on the field. </a:t>
            </a:r>
          </a:p>
          <a:p>
            <a:pPr lvl="1"/>
            <a:endParaRPr lang="en-US" sz="1800" dirty="0"/>
          </a:p>
          <a:p>
            <a:r>
              <a:rPr lang="en-US" sz="2000" dirty="0"/>
              <a:t>The H and L will not start on the Team R restraining line. </a:t>
            </a:r>
          </a:p>
          <a:p>
            <a:endParaRPr lang="en-US" sz="2000" dirty="0"/>
          </a:p>
          <a:p>
            <a:r>
              <a:rPr lang="en-US" sz="2000" dirty="0"/>
              <a:t>The BJ will be on the Team K restraining line</a:t>
            </a:r>
          </a:p>
          <a:p>
            <a:pPr lvl="1"/>
            <a:endParaRPr lang="en-US" sz="2000" dirty="0"/>
          </a:p>
          <a:p>
            <a:endParaRPr lang="en-US" sz="2400" dirty="0"/>
          </a:p>
          <a:p>
            <a:endParaRPr lang="en-US" sz="2000" b="1" u="sng" dirty="0"/>
          </a:p>
        </p:txBody>
      </p:sp>
      <p:pic>
        <p:nvPicPr>
          <p:cNvPr id="5" name="Picture 4" descr="A logo of a football&#10;&#10;Description automatically generated">
            <a:extLst>
              <a:ext uri="{FF2B5EF4-FFF2-40B4-BE49-F238E27FC236}">
                <a16:creationId xmlns:a16="http://schemas.microsoft.com/office/drawing/2014/main" id="{35535193-B44A-7A0A-F0C3-1E61AC809D7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64289" y="5561763"/>
            <a:ext cx="1677483" cy="1296237"/>
          </a:xfrm>
          <a:prstGeom prst="rect">
            <a:avLst/>
          </a:prstGeom>
        </p:spPr>
      </p:pic>
      <p:pic>
        <p:nvPicPr>
          <p:cNvPr id="6" name="Picture 5" descr="A football field with red and blue markings&#10;&#10;Description automatically generated">
            <a:extLst>
              <a:ext uri="{FF2B5EF4-FFF2-40B4-BE49-F238E27FC236}">
                <a16:creationId xmlns:a16="http://schemas.microsoft.com/office/drawing/2014/main" id="{B96106AE-187C-B2E3-89D8-4F51A6DC28F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9853" y="858644"/>
            <a:ext cx="4256147" cy="5910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347278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123CF3-45EE-304F-AF15-B8C8F5DC39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40156" y="194468"/>
            <a:ext cx="8911687" cy="664176"/>
          </a:xfrm>
        </p:spPr>
        <p:txBody>
          <a:bodyPr>
            <a:normAutofit/>
          </a:bodyPr>
          <a:lstStyle/>
          <a:p>
            <a:r>
              <a:rPr lang="en-US" dirty="0"/>
              <a:t>Free Kick Mechanic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34E8DA8-7B62-4247-9287-977E1C03A83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95393" y="1090246"/>
            <a:ext cx="5633117" cy="5767754"/>
          </a:xfrm>
        </p:spPr>
        <p:txBody>
          <a:bodyPr>
            <a:normAutofit/>
          </a:bodyPr>
          <a:lstStyle/>
          <a:p>
            <a:r>
              <a:rPr lang="en-US" sz="2000" dirty="0"/>
              <a:t>The Umpire will move up field, no more than 10-yards from the L</a:t>
            </a:r>
            <a:endParaRPr lang="en-US" sz="1800" dirty="0"/>
          </a:p>
          <a:p>
            <a:pPr lvl="1"/>
            <a:endParaRPr lang="en-US" sz="1800" dirty="0"/>
          </a:p>
          <a:p>
            <a:r>
              <a:rPr lang="en-US" sz="2000" dirty="0"/>
              <a:t>The H and L will move 12-15 yards down field on a deep free kick</a:t>
            </a:r>
          </a:p>
          <a:p>
            <a:endParaRPr lang="en-US" sz="2000" dirty="0"/>
          </a:p>
          <a:p>
            <a:r>
              <a:rPr lang="en-US" sz="2000" dirty="0"/>
              <a:t>The BJ will take a position on the field after the kick. </a:t>
            </a:r>
          </a:p>
          <a:p>
            <a:pPr lvl="1"/>
            <a:endParaRPr lang="en-US" sz="2000" dirty="0"/>
          </a:p>
          <a:p>
            <a:endParaRPr lang="en-US" sz="2400" dirty="0"/>
          </a:p>
          <a:p>
            <a:endParaRPr lang="en-US" sz="2000" b="1" u="sng" dirty="0"/>
          </a:p>
        </p:txBody>
      </p:sp>
      <p:pic>
        <p:nvPicPr>
          <p:cNvPr id="5" name="Picture 4" descr="A logo of a football&#10;&#10;Description automatically generated">
            <a:extLst>
              <a:ext uri="{FF2B5EF4-FFF2-40B4-BE49-F238E27FC236}">
                <a16:creationId xmlns:a16="http://schemas.microsoft.com/office/drawing/2014/main" id="{35535193-B44A-7A0A-F0C3-1E61AC809D7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64289" y="5561763"/>
            <a:ext cx="1677483" cy="1296237"/>
          </a:xfrm>
          <a:prstGeom prst="rect">
            <a:avLst/>
          </a:prstGeom>
        </p:spPr>
      </p:pic>
      <p:pic>
        <p:nvPicPr>
          <p:cNvPr id="4" name="Picture 3" descr="A screenshot of a football field&#10;&#10;Description automatically generated">
            <a:extLst>
              <a:ext uri="{FF2B5EF4-FFF2-40B4-BE49-F238E27FC236}">
                <a16:creationId xmlns:a16="http://schemas.microsoft.com/office/drawing/2014/main" id="{AC6FBA81-5FD7-0942-1998-5639E4FBFDF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0156" y="1090246"/>
            <a:ext cx="4717886" cy="55508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885326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123CF3-45EE-304F-AF15-B8C8F5DC39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40156" y="194468"/>
            <a:ext cx="8911687" cy="664176"/>
          </a:xfrm>
        </p:spPr>
        <p:txBody>
          <a:bodyPr>
            <a:normAutofit/>
          </a:bodyPr>
          <a:lstStyle/>
          <a:p>
            <a:r>
              <a:rPr lang="en-US" dirty="0"/>
              <a:t>Onside Kick Mechanic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34E8DA8-7B62-4247-9287-977E1C03A83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95393" y="1090246"/>
            <a:ext cx="5633117" cy="5767754"/>
          </a:xfrm>
        </p:spPr>
        <p:txBody>
          <a:bodyPr>
            <a:normAutofit/>
          </a:bodyPr>
          <a:lstStyle/>
          <a:p>
            <a:r>
              <a:rPr lang="en-US" sz="2000" dirty="0"/>
              <a:t>The Umpire will move up field and line up on the Team K restraining line</a:t>
            </a:r>
            <a:endParaRPr lang="en-US" sz="1800" dirty="0"/>
          </a:p>
          <a:p>
            <a:pPr lvl="1"/>
            <a:endParaRPr lang="en-US" sz="1800" dirty="0"/>
          </a:p>
          <a:p>
            <a:r>
              <a:rPr lang="en-US" sz="2000" dirty="0"/>
              <a:t>The H and L will stay in their positions on the Team R restraining line</a:t>
            </a:r>
          </a:p>
          <a:p>
            <a:endParaRPr lang="en-US" sz="2000" dirty="0"/>
          </a:p>
          <a:p>
            <a:pPr lvl="1"/>
            <a:endParaRPr lang="en-US" sz="2000" dirty="0"/>
          </a:p>
          <a:p>
            <a:endParaRPr lang="en-US" sz="2400" dirty="0"/>
          </a:p>
          <a:p>
            <a:endParaRPr lang="en-US" sz="2000" b="1" u="sng" dirty="0"/>
          </a:p>
        </p:txBody>
      </p:sp>
      <p:pic>
        <p:nvPicPr>
          <p:cNvPr id="5" name="Picture 4" descr="A logo of a football&#10;&#10;Description automatically generated">
            <a:extLst>
              <a:ext uri="{FF2B5EF4-FFF2-40B4-BE49-F238E27FC236}">
                <a16:creationId xmlns:a16="http://schemas.microsoft.com/office/drawing/2014/main" id="{35535193-B44A-7A0A-F0C3-1E61AC809D7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64289" y="5561763"/>
            <a:ext cx="1677483" cy="1296237"/>
          </a:xfrm>
          <a:prstGeom prst="rect">
            <a:avLst/>
          </a:prstGeom>
        </p:spPr>
      </p:pic>
      <p:pic>
        <p:nvPicPr>
          <p:cNvPr id="6" name="Picture 5" descr="A screenshot of a football field&#10;&#10;Description automatically generated">
            <a:extLst>
              <a:ext uri="{FF2B5EF4-FFF2-40B4-BE49-F238E27FC236}">
                <a16:creationId xmlns:a16="http://schemas.microsoft.com/office/drawing/2014/main" id="{A1E9CF55-7371-0743-6273-2B64DB2E99D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8224" y="1018405"/>
            <a:ext cx="4543086" cy="56451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735989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123CF3-45EE-304F-AF15-B8C8F5DC39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40156" y="194468"/>
            <a:ext cx="8911687" cy="664176"/>
          </a:xfrm>
        </p:spPr>
        <p:txBody>
          <a:bodyPr>
            <a:normAutofit/>
          </a:bodyPr>
          <a:lstStyle/>
          <a:p>
            <a:r>
              <a:rPr lang="en-US" dirty="0"/>
              <a:t>Onside Kick Mechanic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34E8DA8-7B62-4247-9287-977E1C03A83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95393" y="1090246"/>
            <a:ext cx="5633117" cy="5767754"/>
          </a:xfrm>
        </p:spPr>
        <p:txBody>
          <a:bodyPr>
            <a:normAutofit/>
          </a:bodyPr>
          <a:lstStyle/>
          <a:p>
            <a:r>
              <a:rPr lang="en-US" sz="2000" dirty="0"/>
              <a:t>If the ball is kicked deep when we are in an onside kick formation, the B and the U will take a position on the field after the kick. </a:t>
            </a:r>
          </a:p>
          <a:p>
            <a:endParaRPr lang="en-US" sz="2000" dirty="0"/>
          </a:p>
          <a:p>
            <a:r>
              <a:rPr lang="en-US" sz="2000" dirty="0"/>
              <a:t>The H and L will always have Team K goal line responsibility. </a:t>
            </a:r>
          </a:p>
          <a:p>
            <a:endParaRPr lang="en-US" sz="2000" dirty="0"/>
          </a:p>
          <a:p>
            <a:pPr lvl="1"/>
            <a:endParaRPr lang="en-US" sz="2000" dirty="0"/>
          </a:p>
          <a:p>
            <a:endParaRPr lang="en-US" sz="2400" dirty="0"/>
          </a:p>
          <a:p>
            <a:endParaRPr lang="en-US" sz="2000" b="1" u="sng" dirty="0"/>
          </a:p>
        </p:txBody>
      </p:sp>
      <p:pic>
        <p:nvPicPr>
          <p:cNvPr id="5" name="Picture 4" descr="A logo of a football&#10;&#10;Description automatically generated">
            <a:extLst>
              <a:ext uri="{FF2B5EF4-FFF2-40B4-BE49-F238E27FC236}">
                <a16:creationId xmlns:a16="http://schemas.microsoft.com/office/drawing/2014/main" id="{35535193-B44A-7A0A-F0C3-1E61AC809D7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64289" y="5561763"/>
            <a:ext cx="1677483" cy="1296237"/>
          </a:xfrm>
          <a:prstGeom prst="rect">
            <a:avLst/>
          </a:prstGeom>
        </p:spPr>
      </p:pic>
      <p:pic>
        <p:nvPicPr>
          <p:cNvPr id="4" name="Picture 3" descr="A screenshot of a football field&#10;&#10;Description automatically generated">
            <a:extLst>
              <a:ext uri="{FF2B5EF4-FFF2-40B4-BE49-F238E27FC236}">
                <a16:creationId xmlns:a16="http://schemas.microsoft.com/office/drawing/2014/main" id="{8FF23171-A023-5E08-2933-FE03B7C107D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2144" y="999942"/>
            <a:ext cx="4753249" cy="54325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367705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123CF3-45EE-304F-AF15-B8C8F5DC39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40156" y="194468"/>
            <a:ext cx="8911687" cy="664176"/>
          </a:xfrm>
        </p:spPr>
        <p:txBody>
          <a:bodyPr>
            <a:normAutofit/>
          </a:bodyPr>
          <a:lstStyle/>
          <a:p>
            <a:r>
              <a:rPr lang="en-US" dirty="0"/>
              <a:t>Scoring Scrimmage Kick Mechanic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34E8DA8-7B62-4247-9287-977E1C03A83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95393" y="1090246"/>
            <a:ext cx="5633117" cy="5767754"/>
          </a:xfrm>
        </p:spPr>
        <p:txBody>
          <a:bodyPr>
            <a:normAutofit/>
          </a:bodyPr>
          <a:lstStyle/>
          <a:p>
            <a:r>
              <a:rPr lang="en-US" sz="2000" dirty="0"/>
              <a:t>When a scrimmage kick is attempted at/inside the B-20, or during a kicking Try, the Umpire will now line up under the goal post with the BJ. </a:t>
            </a:r>
          </a:p>
          <a:p>
            <a:endParaRPr lang="en-US" sz="2000" dirty="0"/>
          </a:p>
          <a:p>
            <a:r>
              <a:rPr lang="en-US" sz="2000" dirty="0"/>
              <a:t>Umpire will still have responsibility for the snapper. After spotting the ball, remind Team R to “lay off the snapper until he can protect himself”. </a:t>
            </a:r>
          </a:p>
          <a:p>
            <a:endParaRPr lang="en-US" sz="2000" dirty="0"/>
          </a:p>
          <a:p>
            <a:pPr lvl="1"/>
            <a:endParaRPr lang="en-US" sz="2000" dirty="0"/>
          </a:p>
          <a:p>
            <a:endParaRPr lang="en-US" sz="2400" dirty="0"/>
          </a:p>
          <a:p>
            <a:endParaRPr lang="en-US" sz="2000" b="1" u="sng" dirty="0"/>
          </a:p>
        </p:txBody>
      </p:sp>
      <p:pic>
        <p:nvPicPr>
          <p:cNvPr id="5" name="Picture 4" descr="A logo of a football&#10;&#10;Description automatically generated">
            <a:extLst>
              <a:ext uri="{FF2B5EF4-FFF2-40B4-BE49-F238E27FC236}">
                <a16:creationId xmlns:a16="http://schemas.microsoft.com/office/drawing/2014/main" id="{35535193-B44A-7A0A-F0C3-1E61AC809D7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64289" y="5561763"/>
            <a:ext cx="1677483" cy="1296237"/>
          </a:xfrm>
          <a:prstGeom prst="rect">
            <a:avLst/>
          </a:prstGeom>
        </p:spPr>
      </p:pic>
      <p:pic>
        <p:nvPicPr>
          <p:cNvPr id="6" name="Picture 5" descr="A football field with white lines and red letters&#10;&#10;Description automatically generated">
            <a:extLst>
              <a:ext uri="{FF2B5EF4-FFF2-40B4-BE49-F238E27FC236}">
                <a16:creationId xmlns:a16="http://schemas.microsoft.com/office/drawing/2014/main" id="{03AD6722-C72A-A8C1-8459-FB5D51EEC2D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4782" y="1243592"/>
            <a:ext cx="5480015" cy="5209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749761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123CF3-45EE-304F-AF15-B8C8F5DC39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40156" y="194468"/>
            <a:ext cx="8911687" cy="664176"/>
          </a:xfrm>
        </p:spPr>
        <p:txBody>
          <a:bodyPr>
            <a:normAutofit/>
          </a:bodyPr>
          <a:lstStyle/>
          <a:p>
            <a:r>
              <a:rPr lang="en-US" dirty="0"/>
              <a:t>Thank you for attending tonight…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34E8DA8-7B62-4247-9287-977E1C03A83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7711" y="1090246"/>
            <a:ext cx="10600799" cy="5767754"/>
          </a:xfrm>
        </p:spPr>
        <p:txBody>
          <a:bodyPr>
            <a:normAutofit/>
          </a:bodyPr>
          <a:lstStyle/>
          <a:p>
            <a:r>
              <a:rPr lang="en-US" sz="2400" dirty="0"/>
              <a:t>Please join me in thanking Shane, Charlie, Eddie and Gil for presenting tonight. </a:t>
            </a:r>
          </a:p>
          <a:p>
            <a:endParaRPr lang="en-US" sz="2400" dirty="0"/>
          </a:p>
          <a:p>
            <a:r>
              <a:rPr lang="en-US" sz="2400" dirty="0"/>
              <a:t>Quiz link</a:t>
            </a:r>
          </a:p>
          <a:p>
            <a:endParaRPr lang="en-US" sz="2400" dirty="0"/>
          </a:p>
          <a:p>
            <a:r>
              <a:rPr lang="en-US" sz="2400" dirty="0"/>
              <a:t>CFOA YouTube Page</a:t>
            </a:r>
          </a:p>
          <a:p>
            <a:endParaRPr lang="en-US" sz="2400" dirty="0"/>
          </a:p>
          <a:p>
            <a:r>
              <a:rPr lang="en-US" sz="2400" dirty="0"/>
              <a:t>Thank you again for coming out throughout the offseason. Good luck this season, have fun and only call what you see</a:t>
            </a:r>
            <a:endParaRPr lang="en-US" sz="1800" dirty="0"/>
          </a:p>
          <a:p>
            <a:pPr lvl="1"/>
            <a:endParaRPr lang="en-US" sz="2000" dirty="0"/>
          </a:p>
        </p:txBody>
      </p:sp>
      <p:pic>
        <p:nvPicPr>
          <p:cNvPr id="5" name="Picture 4" descr="A logo of a football&#10;&#10;Description automatically generated">
            <a:extLst>
              <a:ext uri="{FF2B5EF4-FFF2-40B4-BE49-F238E27FC236}">
                <a16:creationId xmlns:a16="http://schemas.microsoft.com/office/drawing/2014/main" id="{05928BE7-6F19-3BBC-2AC3-5807FF96FE3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51842" y="5292255"/>
            <a:ext cx="1789929" cy="13831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244687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123CF3-45EE-304F-AF15-B8C8F5DC39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40156" y="194468"/>
            <a:ext cx="8911687" cy="664176"/>
          </a:xfrm>
        </p:spPr>
        <p:txBody>
          <a:bodyPr>
            <a:normAutofit/>
          </a:bodyPr>
          <a:lstStyle/>
          <a:p>
            <a:r>
              <a:rPr lang="en-US" dirty="0"/>
              <a:t>Table of Contents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34E8DA8-7B62-4247-9287-977E1C03A83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7711" y="1090246"/>
            <a:ext cx="10600799" cy="5767754"/>
          </a:xfrm>
        </p:spPr>
        <p:txBody>
          <a:bodyPr>
            <a:normAutofit/>
          </a:bodyPr>
          <a:lstStyle/>
          <a:p>
            <a:r>
              <a:rPr lang="en-US" sz="2400" dirty="0"/>
              <a:t>Introduction and Acknowledgements </a:t>
            </a:r>
          </a:p>
          <a:p>
            <a:endParaRPr lang="en-US" sz="2400" dirty="0"/>
          </a:p>
          <a:p>
            <a:r>
              <a:rPr lang="en-US" sz="2400" dirty="0"/>
              <a:t>General Updates and Points of Emphasis </a:t>
            </a:r>
          </a:p>
          <a:p>
            <a:pPr lvl="1"/>
            <a:r>
              <a:rPr lang="en-US" sz="1800" dirty="0"/>
              <a:t>Greg Truex, CFOA State IC</a:t>
            </a:r>
          </a:p>
          <a:p>
            <a:r>
              <a:rPr lang="en-US" sz="2400" dirty="0"/>
              <a:t>Referee Changes</a:t>
            </a:r>
          </a:p>
          <a:p>
            <a:pPr lvl="1"/>
            <a:r>
              <a:rPr lang="en-US" sz="1800" dirty="0"/>
              <a:t>Shane Smith, Inland Empire</a:t>
            </a:r>
          </a:p>
          <a:p>
            <a:r>
              <a:rPr lang="en-US" sz="2400" dirty="0"/>
              <a:t>Umpire Changes</a:t>
            </a:r>
          </a:p>
          <a:p>
            <a:pPr lvl="1"/>
            <a:r>
              <a:rPr lang="en-US" sz="1800" dirty="0"/>
              <a:t>Charlie Chastain, Inland Empire </a:t>
            </a:r>
          </a:p>
          <a:p>
            <a:r>
              <a:rPr lang="en-US" sz="2400" dirty="0"/>
              <a:t>Flank Changes</a:t>
            </a:r>
          </a:p>
          <a:p>
            <a:pPr lvl="1"/>
            <a:r>
              <a:rPr lang="en-US" sz="1800" dirty="0"/>
              <a:t>Eddie Gaxiola, San Gabriel</a:t>
            </a:r>
          </a:p>
          <a:p>
            <a:r>
              <a:rPr lang="en-US" sz="2400" dirty="0"/>
              <a:t>Back Judge Changes</a:t>
            </a:r>
          </a:p>
          <a:p>
            <a:pPr lvl="1"/>
            <a:r>
              <a:rPr lang="en-US" sz="1800" dirty="0"/>
              <a:t>Gil Rodriguez, Inland Empire</a:t>
            </a:r>
          </a:p>
          <a:p>
            <a:pPr lvl="1"/>
            <a:endParaRPr lang="en-US" sz="2000" dirty="0"/>
          </a:p>
        </p:txBody>
      </p:sp>
      <p:pic>
        <p:nvPicPr>
          <p:cNvPr id="5" name="Picture 4" descr="A logo of a football&#10;&#10;Description automatically generated">
            <a:extLst>
              <a:ext uri="{FF2B5EF4-FFF2-40B4-BE49-F238E27FC236}">
                <a16:creationId xmlns:a16="http://schemas.microsoft.com/office/drawing/2014/main" id="{05928BE7-6F19-3BBC-2AC3-5807FF96FE3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27172" y="4732283"/>
            <a:ext cx="2514600" cy="1943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02320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123CF3-45EE-304F-AF15-B8C8F5DC39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40156" y="194468"/>
            <a:ext cx="8911687" cy="664176"/>
          </a:xfrm>
        </p:spPr>
        <p:txBody>
          <a:bodyPr>
            <a:normAutofit/>
          </a:bodyPr>
          <a:lstStyle/>
          <a:p>
            <a:r>
              <a:rPr lang="en-US" dirty="0"/>
              <a:t>Introductions and Acknowledgements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34E8DA8-7B62-4247-9287-977E1C03A83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7711" y="1090246"/>
            <a:ext cx="10600799" cy="5767754"/>
          </a:xfrm>
        </p:spPr>
        <p:txBody>
          <a:bodyPr>
            <a:normAutofit/>
          </a:bodyPr>
          <a:lstStyle/>
          <a:p>
            <a:r>
              <a:rPr lang="en-US" sz="2400" dirty="0"/>
              <a:t>During the 2024 offseason, the CFOA Board sought to review and make any necessary revisions to the CFOA Mechanics Manual for our officials</a:t>
            </a:r>
          </a:p>
          <a:p>
            <a:endParaRPr lang="en-US" sz="2400" dirty="0"/>
          </a:p>
          <a:p>
            <a:r>
              <a:rPr lang="en-US" sz="2400" dirty="0"/>
              <a:t>A cross-unit, cross-position committee was formed to collaborate and share best practices from each unit, but to also provide consistency across all units</a:t>
            </a:r>
            <a:endParaRPr lang="en-US" sz="2000" dirty="0"/>
          </a:p>
        </p:txBody>
      </p:sp>
      <p:pic>
        <p:nvPicPr>
          <p:cNvPr id="5" name="Picture 4" descr="A logo of a football&#10;&#10;Description automatically generated">
            <a:extLst>
              <a:ext uri="{FF2B5EF4-FFF2-40B4-BE49-F238E27FC236}">
                <a16:creationId xmlns:a16="http://schemas.microsoft.com/office/drawing/2014/main" id="{F5DBF58F-FD0D-9D6D-4D1A-39AC813EFB4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64289" y="5561763"/>
            <a:ext cx="1677483" cy="12962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322210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123CF3-45EE-304F-AF15-B8C8F5DC39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40156" y="194468"/>
            <a:ext cx="8911687" cy="664176"/>
          </a:xfrm>
        </p:spPr>
        <p:txBody>
          <a:bodyPr>
            <a:normAutofit/>
          </a:bodyPr>
          <a:lstStyle/>
          <a:p>
            <a:r>
              <a:rPr lang="en-US" dirty="0"/>
              <a:t>Introductions and Acknowledgements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34E8DA8-7B62-4247-9287-977E1C03A83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7711" y="1090246"/>
            <a:ext cx="10600799" cy="5767754"/>
          </a:xfrm>
        </p:spPr>
        <p:txBody>
          <a:bodyPr>
            <a:normAutofit/>
          </a:bodyPr>
          <a:lstStyle/>
          <a:p>
            <a:r>
              <a:rPr lang="en-US" sz="2400" dirty="0"/>
              <a:t>Please join me in thanking all of the officials below that took time during the offseason to review and provide feedback on their position </a:t>
            </a:r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endParaRPr lang="en-US" sz="20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A2DD17D-CA06-C033-7D85-49F092CEF801}"/>
              </a:ext>
            </a:extLst>
          </p:cNvPr>
          <p:cNvSpPr txBox="1"/>
          <p:nvPr/>
        </p:nvSpPr>
        <p:spPr>
          <a:xfrm>
            <a:off x="870987" y="1918899"/>
            <a:ext cx="11131826" cy="53163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800" dirty="0">
                <a:effectLst/>
                <a:latin typeface="Arial Narrow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Referees:						Umpires:						Deeps:	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effectLst/>
                <a:latin typeface="Arial Narrow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Shane Smith, Chair				Mark Haynes, Chair 				Gil Rodriguez, Chair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effectLst/>
                <a:latin typeface="Arial Narrow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Mike Licata, Coachella Valley		Charlie Chastain, Inland			James Knapp, Coachella Valley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effectLst/>
                <a:latin typeface="Arial Narrow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Tony Burquez, Channel Coast 		Rick Sherwood, Coachella Valley	Tim Glasgow, Channel Coast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effectLst/>
                <a:latin typeface="Arial Narrow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Don Mulligan, Redding			Mark </a:t>
            </a:r>
            <a:r>
              <a:rPr lang="en-US" sz="1800" dirty="0" err="1">
                <a:effectLst/>
                <a:latin typeface="Arial Narrow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Youngdahl</a:t>
            </a:r>
            <a:r>
              <a:rPr lang="en-US" sz="1800" dirty="0">
                <a:effectLst/>
                <a:latin typeface="Arial Narrow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Orange County		Keeton Cahill, Redding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effectLst/>
                <a:latin typeface="Arial Narrow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Brain Brennan, Orange County		Dave </a:t>
            </a:r>
            <a:r>
              <a:rPr lang="en-US" sz="1800" dirty="0" err="1">
                <a:effectLst/>
                <a:latin typeface="Arial Narrow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Mushinskie</a:t>
            </a:r>
            <a:r>
              <a:rPr lang="en-US" sz="1800" dirty="0">
                <a:effectLst/>
                <a:latin typeface="Arial Narrow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Foothill-Citrus		Corey </a:t>
            </a:r>
            <a:r>
              <a:rPr lang="en-US" sz="1800" dirty="0" err="1">
                <a:effectLst/>
                <a:latin typeface="Arial Narrow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McManimen</a:t>
            </a:r>
            <a:r>
              <a:rPr lang="en-US" sz="1800" dirty="0">
                <a:effectLst/>
                <a:latin typeface="Arial Narrow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Orange County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effectLst/>
                <a:latin typeface="Arial Narrow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Alex Castro, San Gabriel Valley		Kenny James, San Gabriel Valley	Garrett Earls, Foothill-Citrus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effectLst/>
                <a:latin typeface="Arial Narrow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Lance </a:t>
            </a:r>
            <a:r>
              <a:rPr lang="en-US" sz="1800" dirty="0" err="1">
                <a:effectLst/>
                <a:latin typeface="Arial Narrow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Rosencranz</a:t>
            </a:r>
            <a:r>
              <a:rPr lang="en-US" sz="1800" dirty="0">
                <a:effectLst/>
                <a:latin typeface="Arial Narrow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Long Beach		Joe Lloyd, Long Beach			Jose Gaxiola, San Gabriel Valley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effectLst/>
                <a:latin typeface="Arial Narrow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Mark Milsom, San Fernando Valley	Wayne </a:t>
            </a:r>
            <a:r>
              <a:rPr lang="en-US" sz="1800" dirty="0" err="1">
                <a:effectLst/>
                <a:latin typeface="Arial Narrow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Windman</a:t>
            </a:r>
            <a:r>
              <a:rPr lang="en-US" sz="1800" dirty="0">
                <a:effectLst/>
                <a:latin typeface="Arial Narrow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South Bay		James Reeves, Long Beach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effectLst/>
                <a:latin typeface="Arial Narrow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Steven Richard, South Bay										Carl </a:t>
            </a:r>
            <a:r>
              <a:rPr lang="en-US" sz="1800" dirty="0" err="1">
                <a:effectLst/>
                <a:latin typeface="Arial Narrow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Husfeld</a:t>
            </a:r>
            <a:r>
              <a:rPr lang="en-US" sz="1800" dirty="0">
                <a:effectLst/>
                <a:latin typeface="Arial Narrow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San Fernando Valley																	David Richard, South Bay</a:t>
            </a: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800" dirty="0">
                <a:effectLst/>
                <a:latin typeface="Arial Narrow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Flanks: 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effectLst/>
                <a:latin typeface="Arial Narrow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Eddie Gaxiola, Chair, San Gabriel; Jonathan </a:t>
            </a:r>
            <a:r>
              <a:rPr lang="en-US" sz="1800" dirty="0" err="1">
                <a:effectLst/>
                <a:latin typeface="Arial Narrow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Maskevich</a:t>
            </a:r>
            <a:r>
              <a:rPr lang="en-US" sz="1800" dirty="0">
                <a:effectLst/>
                <a:latin typeface="Arial Narrow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Coachella Valley; Michael Walla, </a:t>
            </a:r>
            <a:r>
              <a:rPr lang="en-US" sz="1800" dirty="0" err="1">
                <a:effectLst/>
                <a:latin typeface="Arial Narrow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Cochella</a:t>
            </a:r>
            <a:r>
              <a:rPr lang="en-US" sz="1800" dirty="0">
                <a:effectLst/>
                <a:latin typeface="Arial Narrow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Valley; Jeremiah Bidwell, Redding; Greg </a:t>
            </a:r>
            <a:r>
              <a:rPr lang="en-US" sz="1800" dirty="0" err="1">
                <a:effectLst/>
                <a:latin typeface="Arial Narrow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Baarts</a:t>
            </a:r>
            <a:r>
              <a:rPr lang="en-US" sz="1800" dirty="0">
                <a:effectLst/>
                <a:latin typeface="Arial Narrow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Redding; Tom </a:t>
            </a:r>
            <a:r>
              <a:rPr lang="en-US" sz="1800" dirty="0" err="1">
                <a:effectLst/>
                <a:latin typeface="Arial Narrow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Innocenti</a:t>
            </a:r>
            <a:r>
              <a:rPr lang="en-US" sz="1800" dirty="0">
                <a:effectLst/>
                <a:latin typeface="Arial Narrow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Orange County; Rick </a:t>
            </a:r>
            <a:r>
              <a:rPr lang="en-US" sz="1800" dirty="0" err="1">
                <a:effectLst/>
                <a:latin typeface="Arial Narrow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Langemeier</a:t>
            </a:r>
            <a:r>
              <a:rPr lang="en-US" sz="1800" dirty="0">
                <a:effectLst/>
                <a:latin typeface="Arial Narrow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Orange County; Juan Puentes, San Gabriel Valley; Brandon Ballou, Long Beach; Todd McWherter, Channel Coast; Ralph Walker, South Bay; Ron </a:t>
            </a:r>
            <a:r>
              <a:rPr lang="en-US" sz="1800" dirty="0" err="1">
                <a:effectLst/>
                <a:latin typeface="Arial Narrow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Maden</a:t>
            </a:r>
            <a:r>
              <a:rPr lang="en-US" sz="1800" dirty="0">
                <a:effectLst/>
                <a:latin typeface="Arial Narrow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South Bay. 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930529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123CF3-45EE-304F-AF15-B8C8F5DC39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40156" y="194468"/>
            <a:ext cx="8911687" cy="664176"/>
          </a:xfrm>
        </p:spPr>
        <p:txBody>
          <a:bodyPr>
            <a:normAutofit/>
          </a:bodyPr>
          <a:lstStyle/>
          <a:p>
            <a:r>
              <a:rPr lang="en-US" dirty="0"/>
              <a:t>General Updates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34E8DA8-7B62-4247-9287-977E1C03A83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7711" y="1090246"/>
            <a:ext cx="10600799" cy="5767754"/>
          </a:xfrm>
        </p:spPr>
        <p:txBody>
          <a:bodyPr>
            <a:normAutofit/>
          </a:bodyPr>
          <a:lstStyle/>
          <a:p>
            <a:r>
              <a:rPr lang="en-US" sz="2400" dirty="0"/>
              <a:t>The following have been added to the CFOA Mechanics Manual:</a:t>
            </a:r>
          </a:p>
          <a:p>
            <a:pPr lvl="1"/>
            <a:r>
              <a:rPr lang="en-US" sz="2400" dirty="0"/>
              <a:t> CIF Overtime Procedures</a:t>
            </a:r>
          </a:p>
          <a:p>
            <a:pPr lvl="1"/>
            <a:r>
              <a:rPr lang="en-US" sz="2400" dirty="0"/>
              <a:t> 7-Person Mechanics</a:t>
            </a:r>
          </a:p>
          <a:p>
            <a:pPr lvl="1"/>
            <a:r>
              <a:rPr lang="en-US" sz="2400" dirty="0"/>
              <a:t> CFOA Approved Officials Jersey</a:t>
            </a:r>
          </a:p>
          <a:p>
            <a:pPr lvl="1"/>
            <a:r>
              <a:rPr lang="en-US" sz="2400" dirty="0"/>
              <a:t> New (Optional) Coin Toss Mechanic</a:t>
            </a:r>
          </a:p>
          <a:p>
            <a:pPr lvl="1"/>
            <a:r>
              <a:rPr lang="en-US" sz="2400" dirty="0"/>
              <a:t> Whistle Mechanics detail </a:t>
            </a:r>
          </a:p>
          <a:p>
            <a:pPr lvl="1"/>
            <a:r>
              <a:rPr lang="en-US" sz="2400" dirty="0"/>
              <a:t>Onside Kick Mechanic added</a:t>
            </a:r>
          </a:p>
          <a:p>
            <a:pPr lvl="1"/>
            <a:r>
              <a:rPr lang="en-US" sz="2400" dirty="0"/>
              <a:t>Scrimmage kick formations – know who is in/eligible</a:t>
            </a:r>
          </a:p>
          <a:p>
            <a:pPr lvl="1"/>
            <a:r>
              <a:rPr lang="en-US" sz="2400" dirty="0"/>
              <a:t> Scrimmage Kick “Coffin Corner” mechanic added</a:t>
            </a:r>
          </a:p>
          <a:p>
            <a:pPr lvl="1"/>
            <a:r>
              <a:rPr lang="en-US" sz="2400" dirty="0"/>
              <a:t> Additional detail on foul reporting, penalty enforcement responsibilities</a:t>
            </a:r>
          </a:p>
          <a:p>
            <a:pPr lvl="1"/>
            <a:r>
              <a:rPr lang="en-US" sz="2400" dirty="0"/>
              <a:t> Updates to CFOA Standards </a:t>
            </a:r>
          </a:p>
          <a:p>
            <a:pPr lvl="1"/>
            <a:endParaRPr lang="en-US" sz="2600" dirty="0"/>
          </a:p>
          <a:p>
            <a:endParaRPr lang="en-US" sz="2400" b="1" u="sng" dirty="0"/>
          </a:p>
        </p:txBody>
      </p:sp>
      <p:pic>
        <p:nvPicPr>
          <p:cNvPr id="5" name="Picture 4" descr="A logo of a football&#10;&#10;Description automatically generated">
            <a:extLst>
              <a:ext uri="{FF2B5EF4-FFF2-40B4-BE49-F238E27FC236}">
                <a16:creationId xmlns:a16="http://schemas.microsoft.com/office/drawing/2014/main" id="{E4FE599B-EA26-2571-03A7-BDE7A6BDE7E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64289" y="5561763"/>
            <a:ext cx="1677483" cy="12962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073664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123CF3-45EE-304F-AF15-B8C8F5DC39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40156" y="194468"/>
            <a:ext cx="8911687" cy="664176"/>
          </a:xfrm>
        </p:spPr>
        <p:txBody>
          <a:bodyPr>
            <a:normAutofit/>
          </a:bodyPr>
          <a:lstStyle/>
          <a:p>
            <a:r>
              <a:rPr lang="en-US" dirty="0"/>
              <a:t>Points of Emphasis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34E8DA8-7B62-4247-9287-977E1C03A83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7712" y="1090246"/>
            <a:ext cx="9475234" cy="5767754"/>
          </a:xfrm>
        </p:spPr>
        <p:txBody>
          <a:bodyPr>
            <a:normAutofit lnSpcReduction="10000"/>
          </a:bodyPr>
          <a:lstStyle/>
          <a:p>
            <a:r>
              <a:rPr lang="en-US" sz="2400" dirty="0"/>
              <a:t>Judgement – Be 100% certain a foul occurred. If you “think you saw something, then you didn’t see it. A “no call” is more acceptable than an incorrect call. </a:t>
            </a:r>
          </a:p>
          <a:p>
            <a:endParaRPr lang="en-US" sz="2400" dirty="0"/>
          </a:p>
          <a:p>
            <a:r>
              <a:rPr lang="en-US" sz="2400" dirty="0"/>
              <a:t>Be a great dead ball official. There is always something to be done between downs. </a:t>
            </a:r>
          </a:p>
          <a:p>
            <a:endParaRPr lang="en-US" sz="2400" dirty="0"/>
          </a:p>
          <a:p>
            <a:r>
              <a:rPr lang="en-US" sz="2400" dirty="0"/>
              <a:t>Lateral position of the ball</a:t>
            </a:r>
          </a:p>
          <a:p>
            <a:endParaRPr lang="en-US" sz="2400" dirty="0"/>
          </a:p>
          <a:p>
            <a:r>
              <a:rPr lang="en-US" sz="2400" dirty="0"/>
              <a:t>Correctly reporting fouls to your Referee, including the result of the play</a:t>
            </a:r>
          </a:p>
          <a:p>
            <a:endParaRPr lang="en-US" sz="2400" dirty="0"/>
          </a:p>
          <a:p>
            <a:r>
              <a:rPr lang="en-US" sz="2400" dirty="0"/>
              <a:t>Count players every…single…down, don’t signal for the sake of signaling </a:t>
            </a:r>
          </a:p>
          <a:p>
            <a:endParaRPr lang="en-US" sz="2400" dirty="0"/>
          </a:p>
          <a:p>
            <a:pPr lvl="1"/>
            <a:endParaRPr lang="en-US" sz="2600" dirty="0"/>
          </a:p>
          <a:p>
            <a:endParaRPr lang="en-US" sz="2400" b="1" u="sng" dirty="0"/>
          </a:p>
        </p:txBody>
      </p:sp>
      <p:pic>
        <p:nvPicPr>
          <p:cNvPr id="5" name="Picture 4" descr="A logo of a football&#10;&#10;Description automatically generated">
            <a:extLst>
              <a:ext uri="{FF2B5EF4-FFF2-40B4-BE49-F238E27FC236}">
                <a16:creationId xmlns:a16="http://schemas.microsoft.com/office/drawing/2014/main" id="{E4FE599B-EA26-2571-03A7-BDE7A6BDE7E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64289" y="5561763"/>
            <a:ext cx="1677483" cy="12962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078102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123CF3-45EE-304F-AF15-B8C8F5DC39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40156" y="194468"/>
            <a:ext cx="8911687" cy="664176"/>
          </a:xfrm>
        </p:spPr>
        <p:txBody>
          <a:bodyPr>
            <a:normAutofit/>
          </a:bodyPr>
          <a:lstStyle/>
          <a:p>
            <a:r>
              <a:rPr lang="en-US" dirty="0"/>
              <a:t>Referee Changes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34E8DA8-7B62-4247-9287-977E1C03A83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7711" y="1090246"/>
            <a:ext cx="10600799" cy="5767754"/>
          </a:xfrm>
        </p:spPr>
        <p:txBody>
          <a:bodyPr>
            <a:normAutofit/>
          </a:bodyPr>
          <a:lstStyle/>
          <a:p>
            <a:r>
              <a:rPr lang="en-US" sz="2400" dirty="0"/>
              <a:t>The following have been added to the CFOA Mechanics Manual:</a:t>
            </a:r>
          </a:p>
          <a:p>
            <a:pPr lvl="1"/>
            <a:r>
              <a:rPr lang="en-US" sz="2400" dirty="0"/>
              <a:t> Flexibility for the R to work 15-17 yards from the LOS, 7-12 yards wide </a:t>
            </a:r>
          </a:p>
          <a:p>
            <a:pPr lvl="1"/>
            <a:r>
              <a:rPr lang="en-US" sz="2400" dirty="0"/>
              <a:t> Referee now has the option to work on the wide-side, non-throwing arm side of the quarterback</a:t>
            </a:r>
          </a:p>
          <a:p>
            <a:endParaRPr lang="en-US" sz="2600" dirty="0"/>
          </a:p>
          <a:p>
            <a:endParaRPr lang="en-US" sz="2400" b="1" u="sng" dirty="0"/>
          </a:p>
        </p:txBody>
      </p:sp>
      <p:pic>
        <p:nvPicPr>
          <p:cNvPr id="5" name="Picture 4" descr="A logo of a football&#10;&#10;Description automatically generated">
            <a:extLst>
              <a:ext uri="{FF2B5EF4-FFF2-40B4-BE49-F238E27FC236}">
                <a16:creationId xmlns:a16="http://schemas.microsoft.com/office/drawing/2014/main" id="{9830038C-F642-CF60-448B-C80862EF389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64289" y="5561763"/>
            <a:ext cx="1677483" cy="12962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530648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123CF3-45EE-304F-AF15-B8C8F5DC39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40156" y="194468"/>
            <a:ext cx="8911687" cy="664176"/>
          </a:xfrm>
        </p:spPr>
        <p:txBody>
          <a:bodyPr>
            <a:normAutofit/>
          </a:bodyPr>
          <a:lstStyle/>
          <a:p>
            <a:r>
              <a:rPr lang="en-US" dirty="0"/>
              <a:t>Referee – Wide-side of the field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34E8DA8-7B62-4247-9287-977E1C03A83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95393" y="1090246"/>
            <a:ext cx="5633117" cy="5767754"/>
          </a:xfrm>
        </p:spPr>
        <p:txBody>
          <a:bodyPr>
            <a:normAutofit/>
          </a:bodyPr>
          <a:lstStyle/>
          <a:p>
            <a:r>
              <a:rPr lang="en-US" sz="2000" dirty="0"/>
              <a:t>Assuming a right-handed QB…</a:t>
            </a:r>
          </a:p>
          <a:p>
            <a:endParaRPr lang="en-US" sz="2000" dirty="0"/>
          </a:p>
          <a:p>
            <a:r>
              <a:rPr lang="en-US" sz="2000" dirty="0"/>
              <a:t>The Referee will always key on the opposite tackle to keep the QB in their field of view</a:t>
            </a:r>
          </a:p>
          <a:p>
            <a:endParaRPr lang="en-US" sz="2000" dirty="0"/>
          </a:p>
          <a:p>
            <a:r>
              <a:rPr lang="en-US" sz="2000" dirty="0"/>
              <a:t>The Umpire will always key on the Tackle opposite the Referee’s position</a:t>
            </a:r>
          </a:p>
          <a:p>
            <a:pPr lvl="1"/>
            <a:endParaRPr lang="en-US" sz="2000" dirty="0"/>
          </a:p>
          <a:p>
            <a:endParaRPr lang="en-US" sz="2400" dirty="0"/>
          </a:p>
          <a:p>
            <a:endParaRPr lang="en-US" sz="2000" b="1" u="sng" dirty="0"/>
          </a:p>
        </p:txBody>
      </p:sp>
      <p:pic>
        <p:nvPicPr>
          <p:cNvPr id="5" name="Picture 4" descr="A logo of a football&#10;&#10;Description automatically generated">
            <a:extLst>
              <a:ext uri="{FF2B5EF4-FFF2-40B4-BE49-F238E27FC236}">
                <a16:creationId xmlns:a16="http://schemas.microsoft.com/office/drawing/2014/main" id="{35535193-B44A-7A0A-F0C3-1E61AC809D7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64289" y="5561763"/>
            <a:ext cx="1677483" cy="1296237"/>
          </a:xfrm>
          <a:prstGeom prst="rect">
            <a:avLst/>
          </a:prstGeom>
        </p:spPr>
      </p:pic>
      <p:pic>
        <p:nvPicPr>
          <p:cNvPr id="4" name="Picture 3" descr="A football field with numbers and lines&#10;&#10;Description automatically generated">
            <a:extLst>
              <a:ext uri="{FF2B5EF4-FFF2-40B4-BE49-F238E27FC236}">
                <a16:creationId xmlns:a16="http://schemas.microsoft.com/office/drawing/2014/main" id="{30008AF3-DB06-9886-B4E8-9E0BB9E5A2C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163" y="967354"/>
            <a:ext cx="5721803" cy="50458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403595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123CF3-45EE-304F-AF15-B8C8F5DC39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40156" y="194468"/>
            <a:ext cx="8911687" cy="664176"/>
          </a:xfrm>
        </p:spPr>
        <p:txBody>
          <a:bodyPr>
            <a:normAutofit/>
          </a:bodyPr>
          <a:lstStyle/>
          <a:p>
            <a:r>
              <a:rPr lang="en-US" dirty="0"/>
              <a:t>Back Judge Changes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34E8DA8-7B62-4247-9287-977E1C03A83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7711" y="1090246"/>
            <a:ext cx="10600799" cy="5767754"/>
          </a:xfrm>
        </p:spPr>
        <p:txBody>
          <a:bodyPr>
            <a:normAutofit/>
          </a:bodyPr>
          <a:lstStyle/>
          <a:p>
            <a:r>
              <a:rPr lang="en-US" sz="2400" dirty="0"/>
              <a:t>The following have been added to the CFOA Mechanics Manual:</a:t>
            </a:r>
          </a:p>
          <a:p>
            <a:pPr lvl="1"/>
            <a:r>
              <a:rPr lang="en-US" sz="2400" dirty="0"/>
              <a:t>BJ should carry 2 bean bags</a:t>
            </a:r>
          </a:p>
          <a:p>
            <a:pPr lvl="1"/>
            <a:r>
              <a:rPr lang="en-US" sz="2400" dirty="0"/>
              <a:t> With 10-seconds remaining on the play clock, the BJ will raise their hand in the air. With 5-seconds remaining, the BJ will provide a visible upward motion, counting down the last 5-seconds</a:t>
            </a:r>
          </a:p>
          <a:p>
            <a:pPr lvl="1"/>
            <a:r>
              <a:rPr lang="en-US" sz="2400" dirty="0"/>
              <a:t> Start in the middle of the End Zone when the ball is between the 19-yard line and the 12-yard line.  Move to the goal line on run plays, move to the end line if threatened.  </a:t>
            </a:r>
          </a:p>
          <a:p>
            <a:pPr lvl="1"/>
            <a:endParaRPr lang="en-US" sz="2400" dirty="0"/>
          </a:p>
          <a:p>
            <a:pPr lvl="1"/>
            <a:endParaRPr lang="en-US" sz="2400" dirty="0"/>
          </a:p>
          <a:p>
            <a:endParaRPr lang="en-US" sz="2600" dirty="0"/>
          </a:p>
          <a:p>
            <a:endParaRPr lang="en-US" sz="2400" b="1" u="sng" dirty="0"/>
          </a:p>
        </p:txBody>
      </p:sp>
      <p:pic>
        <p:nvPicPr>
          <p:cNvPr id="5" name="Picture 4" descr="A logo of a football&#10;&#10;Description automatically generated">
            <a:extLst>
              <a:ext uri="{FF2B5EF4-FFF2-40B4-BE49-F238E27FC236}">
                <a16:creationId xmlns:a16="http://schemas.microsoft.com/office/drawing/2014/main" id="{3DC36691-8E7D-2C3E-4AA3-70EED457681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64289" y="5561763"/>
            <a:ext cx="1677483" cy="12962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4882147"/>
      </p:ext>
    </p:extLst>
  </p:cSld>
  <p:clrMapOvr>
    <a:masterClrMapping/>
  </p:clrMapOvr>
</p:sld>
</file>

<file path=ppt/theme/theme1.xml><?xml version="1.0" encoding="utf-8"?>
<a:theme xmlns:a="http://schemas.openxmlformats.org/drawingml/2006/main" name="Wisp">
  <a:themeElements>
    <a:clrScheme name="Wisp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Wisp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77764</TotalTime>
  <Words>1229</Words>
  <Application>Microsoft Macintosh PowerPoint</Application>
  <PresentationFormat>Widescreen</PresentationFormat>
  <Paragraphs>126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3" baseType="lpstr">
      <vt:lpstr>Arial</vt:lpstr>
      <vt:lpstr>Arial Narrow</vt:lpstr>
      <vt:lpstr>Calibri</vt:lpstr>
      <vt:lpstr>Century Gothic</vt:lpstr>
      <vt:lpstr>Wingdings 3</vt:lpstr>
      <vt:lpstr>Wisp</vt:lpstr>
      <vt:lpstr>California Football Officials Association  June 2024 2024-2026 Mechanics Changes </vt:lpstr>
      <vt:lpstr>Table of Contents</vt:lpstr>
      <vt:lpstr>Introductions and Acknowledgements</vt:lpstr>
      <vt:lpstr>Introductions and Acknowledgements</vt:lpstr>
      <vt:lpstr>General Updates</vt:lpstr>
      <vt:lpstr>Points of Emphasis </vt:lpstr>
      <vt:lpstr>Referee Changes</vt:lpstr>
      <vt:lpstr>Referee – Wide-side of the field</vt:lpstr>
      <vt:lpstr>Back Judge Changes</vt:lpstr>
      <vt:lpstr>Flank Changes</vt:lpstr>
      <vt:lpstr>Umpire Changes</vt:lpstr>
      <vt:lpstr>Free Kick Mechanic</vt:lpstr>
      <vt:lpstr>Free Kick Mechanic</vt:lpstr>
      <vt:lpstr>Onside Kick Mechanic</vt:lpstr>
      <vt:lpstr>Onside Kick Mechanic</vt:lpstr>
      <vt:lpstr>Scoring Scrimmage Kick Mechanic</vt:lpstr>
      <vt:lpstr>Thank you for attending tonight…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Brand Competition in a Digital World: Advertising in an Era of Real-Time Marketing</dc:title>
  <dc:creator>greg truex</dc:creator>
  <cp:lastModifiedBy>greg truex</cp:lastModifiedBy>
  <cp:revision>141</cp:revision>
  <dcterms:created xsi:type="dcterms:W3CDTF">2020-03-30T16:03:58Z</dcterms:created>
  <dcterms:modified xsi:type="dcterms:W3CDTF">2024-06-20T05:17:05Z</dcterms:modified>
</cp:coreProperties>
</file>